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88" r:id="rId7"/>
    <p:sldId id="289" r:id="rId8"/>
    <p:sldId id="290" r:id="rId9"/>
    <p:sldId id="291" r:id="rId10"/>
    <p:sldId id="292" r:id="rId11"/>
    <p:sldId id="29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9197C0-75E4-4598-A4C7-FADE574BFC02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B9A1A2-57C9-4574-B29B-3BEE55F3A6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835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BA25-1912-4C0D-B60C-EDC624872A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3826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B2ABA25-1912-4C0D-B60C-EDC624872AB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95783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6214F9-1FBD-4046-A6FC-075725172E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092124-6EF7-416A-8B6E-A76E8707E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275352-873F-4E21-B341-FD6AFA1C7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DE8E9-7A69-4F0C-811A-4FB17D8C1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EDC8C-A6D4-4125-AAF0-82211C6AE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047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574B1-17CF-4994-A81C-9D9791058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86BA8E-7430-4CAB-B9B1-D85E9F732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1D3A2-FB1F-4946-B738-514D6736E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107EA-680B-4D84-A329-9A55B2E2E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4744A-8947-47EA-A8E3-25A130EF9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158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2DAE08-57F3-4A28-B0F6-E5121B47FB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D91FEF-27C5-4FFB-8C24-50EEFD7E2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6E88C0-F301-4D77-A997-E3014A3EE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D0097-35FF-4949-A018-5223C9CF3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7E917-995C-42E1-83D0-DA6AF9AEB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38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32374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617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6973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2750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4471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3534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283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61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50B8-1339-48E2-8C38-8CF9EA6DBC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E1E64-573F-4B49-9B3C-0EEC9D8C0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971A8A-F3A8-4F80-BB39-DDBF5CB3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E2B89B-9912-4D08-AF01-5F6007A5E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7E4EAB-DCB9-49E7-A09F-948A216F9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1744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2952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741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0585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D7075-C055-48EA-A48B-D4A1FB106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AD45D2-9C5A-4BCA-A740-905AFB020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0E796-DCB2-4DC8-8F25-F8A49ACF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630BFF-FE13-4776-A913-A514B02F9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75DEC8-2616-40A4-B962-A9B91561A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3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76EAB-C80A-4B13-B884-ADAA703BB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43BA4-543B-4D07-9202-B1253B7A07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59E357-7517-4711-9D03-201CF3251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54DE7-0146-4E76-A453-56DA1EAE4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EAFBD-2F2B-438C-B407-A483F7E802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7D301-AA26-486E-9895-4CED36CB0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5728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256B0-5A09-4032-BB24-5211B7C6E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4B794C-6019-4914-8BAA-DD60F1CAA1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CFDCD-DBBA-42DD-85B5-2701B01311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EF669-AAF1-49E4-B15A-0F6DFAED5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6B5EAB-CAAB-4914-8041-2085409AE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1BB598-EDE6-423D-9605-400F00F9B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63E85E-7C24-471D-809C-CFB56061B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06288D-8270-42DE-BFB5-E6AF1FA6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395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E4758-7042-4EF7-873E-62543FCD3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A713E7-7E87-45D5-B5B6-D725645BA8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C5CF517-D046-4C57-AC7B-05FC462189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5E3391-B29C-497C-8F3F-49A8A5D04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012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B68574-D0C9-45EF-B389-A856671AF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77E670-1741-4F3B-98F2-18DF223F2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FA4EE-F74C-45C3-9A64-8042B4F0A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51024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07B0-E565-4634-B0A4-E329B53C3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A3D35-738D-4B24-8D0B-CA7A2AD298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2AC51-D197-4908-B620-1AB8E8674F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BAE208-2C75-4077-A8C3-E02E09425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E9107-979D-4064-8869-5D6CC9E38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04255-CA37-40FF-954B-EA3B6485A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903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04C6CC-6C0C-4A54-AABB-A548DC095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2825C7-4C5B-4090-A7E6-D5B0A086F3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507CF9-F8DF-44AA-9504-3C7618F4E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D7A397-7DD7-46BC-BF61-3C9F81E44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9FB8BB-09F3-445E-AAA1-03A1DE773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6AC77-40E1-43FE-B302-A7E258B86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172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E8B68E-067F-4538-8A28-F62353134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08C9D1-6107-49B7-9F57-8B4428193A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6896D-72A8-4F28-92B2-5F6E6FAB87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0566E-E164-4F94-8FEB-85242EF198DC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0CEA0-9417-4E38-A7A0-91E0E04838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75458-B0A2-4782-9801-1E10DB904F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D4B326-3B84-4780-8CD0-451C51A6FC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456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377C45-BEB1-4859-A591-DA59A64ACDC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2CF6B-22F7-416E-BAF7-D8F1BE106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267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LEGO, toy, building, road&#10;&#10;Description generated with very high confidence">
            <a:extLst>
              <a:ext uri="{FF2B5EF4-FFF2-40B4-BE49-F238E27FC236}">
                <a16:creationId xmlns:a16="http://schemas.microsoft.com/office/drawing/2014/main" id="{392BEA52-709F-420B-8273-029C0D04C5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A58F8B-68C0-4EE4-AD0A-ABF0591764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en-US" sz="4000"/>
              <a:t>City as a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DA6AE6-B4A4-4D09-A691-E30B17C33D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82910" y="5242675"/>
            <a:ext cx="4330262" cy="683284"/>
          </a:xfrm>
        </p:spPr>
        <p:txBody>
          <a:bodyPr>
            <a:normAutofit/>
          </a:bodyPr>
          <a:lstStyle/>
          <a:p>
            <a:r>
              <a:rPr lang="en-US" sz="2000"/>
              <a:t>Mayur Hooli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3668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1*UXYKNVN0E0LgcpFTbP9vVw.jpeg (698Ã400)">
            <a:extLst>
              <a:ext uri="{FF2B5EF4-FFF2-40B4-BE49-F238E27FC236}">
                <a16:creationId xmlns:a16="http://schemas.microsoft.com/office/drawing/2014/main" id="{48D4B211-E46A-4DEA-AAC2-684661235CB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47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8BA672-6389-4A28-893A-D84CE7823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Antenna as a Gateway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589D3-9339-43C4-B5CE-88C65ECED3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This needs further understanding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For the Platform to work in a way no one else has done, it is critical to understand how the Antenna could double up as an IoT Gateway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4G Antenna in comparison could be considered a Router which can be connected to only one type of network</a:t>
            </a:r>
          </a:p>
        </p:txBody>
      </p:sp>
    </p:spTree>
    <p:extLst>
      <p:ext uri="{BB962C8B-B14F-4D97-AF65-F5344CB8AC3E}">
        <p14:creationId xmlns:p14="http://schemas.microsoft.com/office/powerpoint/2010/main" val="274431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1" name="Picture 2" descr="https://www.dmagazine.com/wp-content/uploads/2017/08/traffic-what-677x451.jpg">
            <a:extLst>
              <a:ext uri="{FF2B5EF4-FFF2-40B4-BE49-F238E27FC236}">
                <a16:creationId xmlns:a16="http://schemas.microsoft.com/office/drawing/2014/main" id="{77CD937B-0EA7-4705-AA28-EF62764A1696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13"/>
          <a:stretch/>
        </p:blipFill>
        <p:spPr bwMode="auto">
          <a:xfrm>
            <a:off x="-1" y="10"/>
            <a:ext cx="1219200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574675-4AC9-4585-BD30-103FA66CB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alibri Light (Headings)"/>
              </a:rPr>
              <a:t>Problems of </a:t>
            </a:r>
            <a:r>
              <a:rPr lang="en-US" sz="4000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</a:rPr>
              <a:t>the</a:t>
            </a:r>
            <a:r>
              <a:rPr lang="en-US" sz="4000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alibri Light (Headings)"/>
              </a:rPr>
              <a:t> 21</a:t>
            </a:r>
            <a:r>
              <a:rPr lang="en-US" sz="4000" baseline="30000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alibri Light (Headings)"/>
              </a:rPr>
              <a:t>st</a:t>
            </a:r>
            <a:r>
              <a:rPr lang="en-US" sz="4000" dirty="0">
                <a:ln w="22225">
                  <a:solidFill>
                    <a:srgbClr val="FFFFFF"/>
                  </a:solidFill>
                </a:ln>
                <a:solidFill>
                  <a:srgbClr val="FFFFFF"/>
                </a:solidFill>
                <a:latin typeface="Calibri Light (Headings)"/>
              </a:rPr>
              <a:t> Century Cities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2" name="Content Placeholder 2">
            <a:extLst>
              <a:ext uri="{FF2B5EF4-FFF2-40B4-BE49-F238E27FC236}">
                <a16:creationId xmlns:a16="http://schemas.microsoft.com/office/drawing/2014/main" id="{D1876AFB-E291-40E0-915F-57C563AA5E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Over half the World’s Population today lives in cities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3 Million people migrate to cities every week</a:t>
            </a:r>
          </a:p>
          <a:p>
            <a:r>
              <a:rPr lang="en-US" sz="2000" dirty="0">
                <a:solidFill>
                  <a:srgbClr val="FFFFFF"/>
                </a:solidFill>
              </a:rPr>
              <a:t>Resources in the cities are finite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solutions that we use today are the same that we used in the 20</a:t>
            </a:r>
            <a:r>
              <a:rPr lang="en-US" sz="2000" baseline="30000" dirty="0">
                <a:solidFill>
                  <a:srgbClr val="FFFFFF"/>
                </a:solidFill>
              </a:rPr>
              <a:t>th</a:t>
            </a:r>
            <a:r>
              <a:rPr lang="en-US" sz="2000" dirty="0">
                <a:solidFill>
                  <a:srgbClr val="FFFFFF"/>
                </a:solidFill>
              </a:rPr>
              <a:t> Century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These solutions don’t work in today’s context as they are outdated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Bangalore was designed for 5 Million People, but now there are 20 Million People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37030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mart-City-at-night.jpg (2120Ã1414)">
            <a:extLst>
              <a:ext uri="{FF2B5EF4-FFF2-40B4-BE49-F238E27FC236}">
                <a16:creationId xmlns:a16="http://schemas.microsoft.com/office/drawing/2014/main" id="{E68CDC4A-57F4-4E4F-A92A-27A3E34967B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27" b="190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B3932A-2293-41DB-BF20-3B209F4EA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Cities of the Future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7C4CE0-3FF2-4789-B34F-66865F89683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New Solutions are needed for the problems of the new age</a:t>
            </a:r>
          </a:p>
          <a:p>
            <a:r>
              <a:rPr lang="en-US" sz="2000">
                <a:solidFill>
                  <a:srgbClr val="FFFFFF"/>
                </a:solidFill>
              </a:rPr>
              <a:t>A sensor network enables us to monitor the city and identify the solution</a:t>
            </a:r>
          </a:p>
          <a:p>
            <a:r>
              <a:rPr lang="en-US" sz="2000">
                <a:solidFill>
                  <a:srgbClr val="FFFFFF"/>
                </a:solidFill>
              </a:rPr>
              <a:t>Data available to the residents can help people plan</a:t>
            </a:r>
          </a:p>
          <a:p>
            <a:r>
              <a:rPr lang="en-US" sz="2000">
                <a:solidFill>
                  <a:srgbClr val="FFFFFF"/>
                </a:solidFill>
              </a:rPr>
              <a:t>The target would be the entire city</a:t>
            </a:r>
          </a:p>
        </p:txBody>
      </p:sp>
    </p:spTree>
    <p:extLst>
      <p:ext uri="{BB962C8B-B14F-4D97-AF65-F5344CB8AC3E}">
        <p14:creationId xmlns:p14="http://schemas.microsoft.com/office/powerpoint/2010/main" val="639761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Rectangle 191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iot-internet-of-things.jpg (1254Ã836)">
            <a:extLst>
              <a:ext uri="{FF2B5EF4-FFF2-40B4-BE49-F238E27FC236}">
                <a16:creationId xmlns:a16="http://schemas.microsoft.com/office/drawing/2014/main" id="{9C059ACE-561C-4D19-8817-398F6EE4EB67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30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BE21258-9C83-4106-8056-DFBACD380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Internet of Things</a:t>
            </a:r>
          </a:p>
        </p:txBody>
      </p: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3EE93-27E9-40E7-B287-0E5252D2B9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Internet of Things is a network of Physical Devices to Sensors and Actuators which enables them to exchange data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concept isn’t new and has been in development since 1999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Today, we see Internet of Things devices in various aspects of our life such as Smart Homes, Healthcare, Agriculture, Self-Driving Cars, etc.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There are over 10 Billion Internet connected devices as of 2018, which will grow to nearly 20 Billion in 2020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This is an industry with huge potential and a projected valuation of $7.1 Trillion by 2020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5775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050" name="Picture 2" descr="machine-learning-1.png (1200Ã700)">
            <a:extLst>
              <a:ext uri="{FF2B5EF4-FFF2-40B4-BE49-F238E27FC236}">
                <a16:creationId xmlns:a16="http://schemas.microsoft.com/office/drawing/2014/main" id="{8D865E34-6086-4BD1-BB15-27247BA2877F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33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786B9B-5C7A-410B-BF87-F53F2D34C1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Machine Learning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034BD-1C48-4CEE-82AC-19726C4CB8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Machine Learning has existed for almost 60 years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Early Machine Learning Models were Rule Based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Machine Learning Models used today use a large number of examples and create their own rules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There are 5 tribes of Machine Learning:</a:t>
            </a:r>
          </a:p>
          <a:p>
            <a:pPr lvl="1"/>
            <a:r>
              <a:rPr lang="en-US" sz="1600" dirty="0"/>
              <a:t>Symbolists: Rule Based</a:t>
            </a:r>
          </a:p>
          <a:p>
            <a:pPr lvl="1"/>
            <a:r>
              <a:rPr lang="en-US" sz="1600" dirty="0"/>
              <a:t>Connectionists: Mathematics (Taking off using Neural Nets and Deep NN)</a:t>
            </a:r>
          </a:p>
          <a:p>
            <a:pPr lvl="1"/>
            <a:r>
              <a:rPr lang="en-US" sz="1600" dirty="0" err="1"/>
              <a:t>Analogizers</a:t>
            </a:r>
            <a:r>
              <a:rPr lang="en-US" sz="1600" dirty="0"/>
              <a:t>: Analogy</a:t>
            </a:r>
          </a:p>
          <a:p>
            <a:pPr lvl="1"/>
            <a:r>
              <a:rPr lang="en-US" sz="1600" dirty="0"/>
              <a:t>Evolutionists: Use Game Theory</a:t>
            </a:r>
          </a:p>
          <a:p>
            <a:pPr lvl="1"/>
            <a:r>
              <a:rPr lang="en-US" sz="1600" dirty="0"/>
              <a:t>Bayesians: Use Statistics</a:t>
            </a:r>
            <a:endParaRPr lang="en-US" sz="16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Neural Networks, loosely based on Neurons in the human brain are picking up pace</a:t>
            </a:r>
          </a:p>
        </p:txBody>
      </p:sp>
    </p:spTree>
    <p:extLst>
      <p:ext uri="{BB962C8B-B14F-4D97-AF65-F5344CB8AC3E}">
        <p14:creationId xmlns:p14="http://schemas.microsoft.com/office/powerpoint/2010/main" val="689138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http://www.pyramidion.be/wp-content/uploads/2016/02/chess_grain-792x396.jpg">
            <a:extLst>
              <a:ext uri="{FF2B5EF4-FFF2-40B4-BE49-F238E27FC236}">
                <a16:creationId xmlns:a16="http://schemas.microsoft.com/office/drawing/2014/main" id="{BE6B03EC-38A0-440D-AD4E-5DF390BD044E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63" r="7049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5FCD8A-5A63-499A-A79D-A8D898A73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Machine Learning Progress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501B7-8142-47A3-B4BC-CDD2F1046C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Machine Learning isn’t something new but has really grown since 2006</a:t>
            </a:r>
          </a:p>
          <a:p>
            <a:r>
              <a:rPr lang="en-US" sz="2000" dirty="0">
                <a:solidFill>
                  <a:srgbClr val="FFFFFF"/>
                </a:solidFill>
              </a:rPr>
              <a:t>Main factors for the sudden growth of ML: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Moore’s Law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Big Data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Tinkering with Old Techniques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New Computer Architecture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reason for this sudden growth can be given using the Chess &amp; Grain Analogy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Doubling can catch you by surprise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Doubling gets crazy during the second half where Intuition fails to keep up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8087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Understanding 5G 5G-623431736.jpg (770Ã400)">
            <a:extLst>
              <a:ext uri="{FF2B5EF4-FFF2-40B4-BE49-F238E27FC236}">
                <a16:creationId xmlns:a16="http://schemas.microsoft.com/office/drawing/2014/main" id="{8E9D4C6E-4535-462E-9B2C-0CC7C2AB1EB4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9" r="310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BF8977-D2C6-4332-B34B-D5314309B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5G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B48C2-ED08-4036-B148-B31FA64684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1065862"/>
            <a:ext cx="5744685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In addition to higher data rates over the existing 4G network, 5G is a heterogeneous network with concurrent operations of multiple cells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5G has a lower latency than 4G which is very useful in time critical applications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5G offers the ability to spin-up virtual networks on demand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In addition to this, 5G consumes low power which will enable longer lifetime of devices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11660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hutterstock_578845732-3-1.jpg (1000Ã604)">
            <a:extLst>
              <a:ext uri="{FF2B5EF4-FFF2-40B4-BE49-F238E27FC236}">
                <a16:creationId xmlns:a16="http://schemas.microsoft.com/office/drawing/2014/main" id="{1CCA0596-7DD0-44DC-B9BF-F3D5E49EBD4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24BEDD-45A5-4502-9234-B281EF5E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Smart City Platform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088D4-2A89-4774-96EA-AA86E5978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0"/>
            <a:ext cx="5744685" cy="685799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Growing interest in smart city platforms is a logical outcome of the continued evolution of smart city programs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concept of the smart city platform combines an ambitious vision for the integration of urban services and the more pragmatic development of foundational layers that will enable that vision</a:t>
            </a:r>
          </a:p>
          <a:p>
            <a:r>
              <a:rPr lang="en-US" sz="2000" dirty="0">
                <a:solidFill>
                  <a:srgbClr val="FFFFFF"/>
                </a:solidFill>
              </a:rPr>
              <a:t>Smart city platforms are part of a wider transformation in urban infrastructure and services that is being driven by the deployment of Internet of Things (IoT) solutions and other smart city technologies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Citywide sensor networks, ambitious data platforms, and integrated approaches to issues like urban mobility, energy management, and public safety are laying the foundation for city platform strategies.</a:t>
            </a:r>
          </a:p>
        </p:txBody>
      </p:sp>
    </p:spTree>
    <p:extLst>
      <p:ext uri="{BB962C8B-B14F-4D97-AF65-F5344CB8AC3E}">
        <p14:creationId xmlns:p14="http://schemas.microsoft.com/office/powerpoint/2010/main" val="31790371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hutterstock_578845732-3-1.jpg (1000Ã604)">
            <a:extLst>
              <a:ext uri="{FF2B5EF4-FFF2-40B4-BE49-F238E27FC236}">
                <a16:creationId xmlns:a16="http://schemas.microsoft.com/office/drawing/2014/main" id="{1CCA0596-7DD0-44DC-B9BF-F3D5E49EBD4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2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24BEDD-45A5-4502-9234-B281EF5E5A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000" b="1" dirty="0">
                <a:solidFill>
                  <a:srgbClr val="FFFFFF"/>
                </a:solidFill>
              </a:rPr>
              <a:t>Smart City Platform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F088D4-2A89-4774-96EA-AA86E59786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5379" y="0"/>
            <a:ext cx="5744685" cy="6858000"/>
          </a:xfrm>
        </p:spPr>
        <p:txBody>
          <a:bodyPr vert="horz" lIns="91440" tIns="45720" rIns="91440" bIns="45720" rtlCol="0" anchor="ctr">
            <a:normAutofit fontScale="77500" lnSpcReduction="20000"/>
          </a:bodyPr>
          <a:lstStyle/>
          <a:p>
            <a:r>
              <a:rPr lang="en-US" dirty="0"/>
              <a:t>A city platform provides the integrated capability to coordinate data, applications, and services at one or more levels across operational domains for multiple stakeholders</a:t>
            </a:r>
          </a:p>
          <a:p>
            <a:r>
              <a:rPr lang="en-US" dirty="0"/>
              <a:t> Diverse sets of platform technologies enable the smart city</a:t>
            </a:r>
          </a:p>
          <a:p>
            <a:r>
              <a:rPr lang="en-US" dirty="0"/>
              <a:t>The capabilities these technologies offer can be combined in multiple ways to create a smart city platform suited to specific needs</a:t>
            </a:r>
          </a:p>
          <a:p>
            <a:r>
              <a:rPr lang="en-US" dirty="0"/>
              <a:t>Cities need to develop capabilities that enable them to manage resources and deliver services in the world shaped by platforms such as Uber, Airbnb, Amazon, Google, or Facebook</a:t>
            </a:r>
          </a:p>
          <a:p>
            <a:r>
              <a:rPr lang="en-US" dirty="0"/>
              <a:t>The city as a service concept is the natural development of this move to a platform approach</a:t>
            </a:r>
          </a:p>
          <a:p>
            <a:r>
              <a:rPr lang="en-US" dirty="0"/>
              <a:t>Developing the right platforms will be key to cities building the partnerships they need to ensure that their economies, environment, and services are fit for the future</a:t>
            </a:r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46516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753</Words>
  <Application>Microsoft Office PowerPoint</Application>
  <PresentationFormat>Widescreen</PresentationFormat>
  <Paragraphs>64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Calibri Light (Headings)</vt:lpstr>
      <vt:lpstr>Office Theme</vt:lpstr>
      <vt:lpstr>1_Office Theme</vt:lpstr>
      <vt:lpstr>City as a Service</vt:lpstr>
      <vt:lpstr>Problems of the 21st Century Cities</vt:lpstr>
      <vt:lpstr>Cities of the Future</vt:lpstr>
      <vt:lpstr>Internet of Things</vt:lpstr>
      <vt:lpstr>Machine Learning</vt:lpstr>
      <vt:lpstr>Machine Learning Progress</vt:lpstr>
      <vt:lpstr>5G</vt:lpstr>
      <vt:lpstr>Smart City Platform</vt:lpstr>
      <vt:lpstr>Smart City Platform</vt:lpstr>
      <vt:lpstr>Antenna as a Gateway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City as a Service</dc:title>
  <dc:creator>Mayur Hooli</dc:creator>
  <cp:lastModifiedBy>Mayur Hooli</cp:lastModifiedBy>
  <cp:revision>2</cp:revision>
  <dcterms:created xsi:type="dcterms:W3CDTF">2018-08-29T22:12:43Z</dcterms:created>
  <dcterms:modified xsi:type="dcterms:W3CDTF">2018-08-29T22:14:24Z</dcterms:modified>
</cp:coreProperties>
</file>